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Average"/>
      <p:regular r:id="rId22"/>
    </p:embeddedFont>
    <p:embeddedFont>
      <p:font typeface="Oswald"/>
      <p:regular r:id="rId23"/>
      <p:bold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font" Target="fonts/Average-regular.fntdata"/><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24" Type="http://schemas.openxmlformats.org/officeDocument/2006/relationships/font" Target="fonts/Oswald-bold.fntdata"/><Relationship Id="rId12" Type="http://schemas.openxmlformats.org/officeDocument/2006/relationships/slide" Target="slides/slide7.xml"/><Relationship Id="rId23" Type="http://schemas.openxmlformats.org/officeDocument/2006/relationships/font" Target="fonts/Oswald-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30b9a6ea79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30b9a6ea79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30b9a6ea79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30b9a6ea79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30b9a6ea79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30b9a6ea79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30b9a6ea79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30b9a6ea7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30b9a6ea79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30b9a6ea79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30b9a6ea79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30b9a6ea79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08b5d4d01b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08b5d4d01b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30b9a6ea7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30b9a6ea7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08b5d4d01b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08b5d4d01b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08b5d4d01b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08b5d4d01b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08b5d4d01b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08b5d4d01b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10a63fcc8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10a63fcc8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30b9a6ea79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30b9a6ea7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10a63fcc8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10a63fcc8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16e690c0a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16e690c0a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15.png"/><Relationship Id="rId5" Type="http://schemas.openxmlformats.org/officeDocument/2006/relationships/image" Target="../media/image2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2.png"/><Relationship Id="rId4" Type="http://schemas.openxmlformats.org/officeDocument/2006/relationships/image" Target="../media/image19.png"/><Relationship Id="rId5" Type="http://schemas.openxmlformats.org/officeDocument/2006/relationships/image" Target="../media/image17.png"/><Relationship Id="rId6"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0.png"/><Relationship Id="rId4" Type="http://schemas.openxmlformats.org/officeDocument/2006/relationships/image" Target="../media/image10.png"/><Relationship Id="rId5"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5.png"/><Relationship Id="rId4" Type="http://schemas.openxmlformats.org/officeDocument/2006/relationships/image" Target="../media/image24.png"/><Relationship Id="rId5" Type="http://schemas.openxmlformats.org/officeDocument/2006/relationships/image" Target="../media/image2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Cars 4 Sale</a:t>
            </a:r>
            <a:endParaRPr/>
          </a:p>
        </p:txBody>
      </p:sp>
      <p:sp>
        <p:nvSpPr>
          <p:cNvPr id="60" name="Google Shape;60;p13"/>
          <p:cNvSpPr txBox="1"/>
          <p:nvPr>
            <p:ph idx="1" type="subTitle"/>
          </p:nvPr>
        </p:nvSpPr>
        <p:spPr>
          <a:xfrm>
            <a:off x="5076250" y="3174875"/>
            <a:ext cx="3755100" cy="13410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0"/>
              </a:spcAft>
              <a:buNone/>
            </a:pPr>
            <a:r>
              <a:rPr lang="en"/>
              <a:t>By:</a:t>
            </a:r>
            <a:endParaRPr/>
          </a:p>
          <a:p>
            <a:pPr indent="0" lvl="0" marL="0" rtl="0" algn="l">
              <a:spcBef>
                <a:spcPts val="0"/>
              </a:spcBef>
              <a:spcAft>
                <a:spcPts val="0"/>
              </a:spcAft>
              <a:buNone/>
            </a:pPr>
            <a:r>
              <a:rPr lang="en"/>
              <a:t>Anil Kumar Kamani</a:t>
            </a:r>
            <a:endParaRPr/>
          </a:p>
          <a:p>
            <a:pPr indent="0" lvl="0" marL="0" rtl="0" algn="l">
              <a:spcBef>
                <a:spcPts val="0"/>
              </a:spcBef>
              <a:spcAft>
                <a:spcPts val="0"/>
              </a:spcAft>
              <a:buNone/>
            </a:pPr>
            <a:r>
              <a:rPr lang="en"/>
              <a:t>Venkata Naga Dinesh Kumar Desai</a:t>
            </a:r>
            <a:endParaRPr/>
          </a:p>
          <a:p>
            <a:pPr indent="0" lvl="0" marL="0" rtl="0" algn="l">
              <a:spcBef>
                <a:spcPts val="0"/>
              </a:spcBef>
              <a:spcAft>
                <a:spcPts val="0"/>
              </a:spcAft>
              <a:buNone/>
            </a:pPr>
            <a:r>
              <a:rPr lang="en"/>
              <a:t>Shyam Jonnalagadda</a:t>
            </a:r>
            <a:endParaRPr/>
          </a:p>
        </p:txBody>
      </p:sp>
      <p:pic>
        <p:nvPicPr>
          <p:cNvPr id="61" name="Google Shape;61;p13"/>
          <p:cNvPicPr preferRelativeResize="0"/>
          <p:nvPr/>
        </p:nvPicPr>
        <p:blipFill>
          <a:blip r:embed="rId3">
            <a:alphaModFix/>
          </a:blip>
          <a:stretch>
            <a:fillRect/>
          </a:stretch>
        </p:blipFill>
        <p:spPr>
          <a:xfrm>
            <a:off x="5889825" y="121725"/>
            <a:ext cx="3026925" cy="2270200"/>
          </a:xfrm>
          <a:prstGeom prst="rect">
            <a:avLst/>
          </a:prstGeom>
          <a:noFill/>
          <a:ln>
            <a:noFill/>
          </a:ln>
        </p:spPr>
      </p:pic>
      <p:pic>
        <p:nvPicPr>
          <p:cNvPr id="62" name="Google Shape;62;p13"/>
          <p:cNvPicPr preferRelativeResize="0"/>
          <p:nvPr/>
        </p:nvPicPr>
        <p:blipFill>
          <a:blip r:embed="rId4">
            <a:alphaModFix/>
          </a:blip>
          <a:stretch>
            <a:fillRect/>
          </a:stretch>
        </p:blipFill>
        <p:spPr>
          <a:xfrm>
            <a:off x="152400" y="2873300"/>
            <a:ext cx="4397986" cy="2117799"/>
          </a:xfrm>
          <a:prstGeom prst="rect">
            <a:avLst/>
          </a:prstGeom>
          <a:noFill/>
          <a:ln>
            <a:noFill/>
          </a:ln>
        </p:spPr>
      </p:pic>
      <p:pic>
        <p:nvPicPr>
          <p:cNvPr id="63" name="Google Shape;63;p13"/>
          <p:cNvPicPr preferRelativeResize="0"/>
          <p:nvPr/>
        </p:nvPicPr>
        <p:blipFill>
          <a:blip r:embed="rId5">
            <a:alphaModFix/>
          </a:blip>
          <a:stretch>
            <a:fillRect/>
          </a:stretch>
        </p:blipFill>
        <p:spPr>
          <a:xfrm>
            <a:off x="210675" y="459226"/>
            <a:ext cx="3026924" cy="1441045"/>
          </a:xfrm>
          <a:prstGeom prst="rect">
            <a:avLst/>
          </a:prstGeom>
          <a:noFill/>
          <a:ln>
            <a:noFill/>
          </a:ln>
        </p:spPr>
      </p:pic>
      <p:sp>
        <p:nvSpPr>
          <p:cNvPr id="64" name="Google Shape;64;p13"/>
          <p:cNvSpPr txBox="1"/>
          <p:nvPr/>
        </p:nvSpPr>
        <p:spPr>
          <a:xfrm>
            <a:off x="4361175" y="4393050"/>
            <a:ext cx="4730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Git URL : https://github.com/venkatanagadinesh/car_price_prediction</a:t>
            </a:r>
            <a:endParaRPr>
              <a:solidFill>
                <a:schemeClr val="dk1"/>
              </a:solidFill>
              <a:latin typeface="Average"/>
              <a:ea typeface="Average"/>
              <a:cs typeface="Average"/>
              <a:sym typeface="Averag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Login Page</a:t>
            </a:r>
            <a:endParaRPr/>
          </a:p>
        </p:txBody>
      </p:sp>
      <p:sp>
        <p:nvSpPr>
          <p:cNvPr id="130" name="Google Shape;130;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1" name="Google Shape;131;p22"/>
          <p:cNvPicPr preferRelativeResize="0"/>
          <p:nvPr/>
        </p:nvPicPr>
        <p:blipFill>
          <a:blip r:embed="rId3">
            <a:alphaModFix/>
          </a:blip>
          <a:stretch>
            <a:fillRect/>
          </a:stretch>
        </p:blipFill>
        <p:spPr>
          <a:xfrm>
            <a:off x="457200" y="1152475"/>
            <a:ext cx="6925348" cy="33585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Register</a:t>
            </a:r>
            <a:endParaRPr/>
          </a:p>
        </p:txBody>
      </p:sp>
      <p:sp>
        <p:nvSpPr>
          <p:cNvPr id="137" name="Google Shape;137;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8" name="Google Shape;138;p23"/>
          <p:cNvPicPr preferRelativeResize="0"/>
          <p:nvPr/>
        </p:nvPicPr>
        <p:blipFill>
          <a:blip r:embed="rId3">
            <a:alphaModFix/>
          </a:blip>
          <a:stretch>
            <a:fillRect/>
          </a:stretch>
        </p:blipFill>
        <p:spPr>
          <a:xfrm>
            <a:off x="935175" y="1152475"/>
            <a:ext cx="5905900" cy="34164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Car price predict</a:t>
            </a:r>
            <a:endParaRPr/>
          </a:p>
        </p:txBody>
      </p:sp>
      <p:sp>
        <p:nvSpPr>
          <p:cNvPr id="144" name="Google Shape;144;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5" name="Google Shape;145;p24"/>
          <p:cNvPicPr preferRelativeResize="0"/>
          <p:nvPr/>
        </p:nvPicPr>
        <p:blipFill>
          <a:blip r:embed="rId3">
            <a:alphaModFix/>
          </a:blip>
          <a:stretch>
            <a:fillRect/>
          </a:stretch>
        </p:blipFill>
        <p:spPr>
          <a:xfrm>
            <a:off x="773324" y="1152475"/>
            <a:ext cx="6069524" cy="37934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Create Post</a:t>
            </a:r>
            <a:endParaRPr/>
          </a:p>
        </p:txBody>
      </p:sp>
      <p:sp>
        <p:nvSpPr>
          <p:cNvPr id="151" name="Google Shape;151;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1200"/>
              </a:spcAft>
              <a:buNone/>
            </a:pPr>
            <a:r>
              <a:t/>
            </a:r>
            <a:endParaRPr/>
          </a:p>
        </p:txBody>
      </p:sp>
      <p:pic>
        <p:nvPicPr>
          <p:cNvPr id="152" name="Google Shape;152;p25"/>
          <p:cNvPicPr preferRelativeResize="0"/>
          <p:nvPr/>
        </p:nvPicPr>
        <p:blipFill>
          <a:blip r:embed="rId3">
            <a:alphaModFix/>
          </a:blip>
          <a:stretch>
            <a:fillRect/>
          </a:stretch>
        </p:blipFill>
        <p:spPr>
          <a:xfrm>
            <a:off x="1151000" y="1192775"/>
            <a:ext cx="5629076" cy="35154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Dashboard</a:t>
            </a:r>
            <a:endParaRPr/>
          </a:p>
        </p:txBody>
      </p:sp>
      <p:sp>
        <p:nvSpPr>
          <p:cNvPr id="158" name="Google Shape;158;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9" name="Google Shape;159;p26"/>
          <p:cNvPicPr preferRelativeResize="0"/>
          <p:nvPr/>
        </p:nvPicPr>
        <p:blipFill>
          <a:blip r:embed="rId3">
            <a:alphaModFix/>
          </a:blip>
          <a:stretch>
            <a:fillRect/>
          </a:stretch>
        </p:blipFill>
        <p:spPr>
          <a:xfrm>
            <a:off x="1249899" y="1152475"/>
            <a:ext cx="5808548" cy="36303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My Posts</a:t>
            </a:r>
            <a:endParaRPr/>
          </a:p>
        </p:txBody>
      </p:sp>
      <p:sp>
        <p:nvSpPr>
          <p:cNvPr id="165" name="Google Shape;165;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6" name="Google Shape;166;p27"/>
          <p:cNvPicPr preferRelativeResize="0"/>
          <p:nvPr/>
        </p:nvPicPr>
        <p:blipFill>
          <a:blip r:embed="rId3">
            <a:alphaModFix/>
          </a:blip>
          <a:stretch>
            <a:fillRect/>
          </a:stretch>
        </p:blipFill>
        <p:spPr>
          <a:xfrm>
            <a:off x="1447724" y="1107325"/>
            <a:ext cx="5610726" cy="35067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72" name="Google Shape;172;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3" name="Google Shape;173;p28"/>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174" name="Google Shape;174;p28"/>
          <p:cNvPicPr preferRelativeResize="0"/>
          <p:nvPr/>
        </p:nvPicPr>
        <p:blipFill>
          <a:blip r:embed="rId4">
            <a:alphaModFix/>
          </a:blip>
          <a:stretch>
            <a:fillRect/>
          </a:stretch>
        </p:blipFill>
        <p:spPr>
          <a:xfrm>
            <a:off x="91900" y="445025"/>
            <a:ext cx="2933700" cy="1509650"/>
          </a:xfrm>
          <a:prstGeom prst="rect">
            <a:avLst/>
          </a:prstGeom>
          <a:noFill/>
          <a:ln>
            <a:noFill/>
          </a:ln>
        </p:spPr>
      </p:pic>
      <p:pic>
        <p:nvPicPr>
          <p:cNvPr id="175" name="Google Shape;175;p28"/>
          <p:cNvPicPr preferRelativeResize="0"/>
          <p:nvPr/>
        </p:nvPicPr>
        <p:blipFill>
          <a:blip r:embed="rId5">
            <a:alphaModFix/>
          </a:blip>
          <a:stretch>
            <a:fillRect/>
          </a:stretch>
        </p:blipFill>
        <p:spPr>
          <a:xfrm>
            <a:off x="91901" y="2571750"/>
            <a:ext cx="2933700" cy="2115610"/>
          </a:xfrm>
          <a:prstGeom prst="rect">
            <a:avLst/>
          </a:prstGeom>
          <a:noFill/>
          <a:ln>
            <a:noFill/>
          </a:ln>
        </p:spPr>
      </p:pic>
      <p:pic>
        <p:nvPicPr>
          <p:cNvPr id="176" name="Google Shape;176;p28"/>
          <p:cNvPicPr preferRelativeResize="0"/>
          <p:nvPr/>
        </p:nvPicPr>
        <p:blipFill>
          <a:blip r:embed="rId6">
            <a:alphaModFix/>
          </a:blip>
          <a:stretch>
            <a:fillRect/>
          </a:stretch>
        </p:blipFill>
        <p:spPr>
          <a:xfrm>
            <a:off x="6140825" y="187225"/>
            <a:ext cx="2819425" cy="14193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Tools and Technologies</a:t>
            </a:r>
            <a:endParaRPr/>
          </a:p>
        </p:txBody>
      </p:sp>
      <p:sp>
        <p:nvSpPr>
          <p:cNvPr id="70" name="Google Shape;70;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Backend : Python, Flask</a:t>
            </a:r>
            <a:endParaRPr/>
          </a:p>
          <a:p>
            <a:pPr indent="0" lvl="0" marL="0" rtl="0" algn="l">
              <a:spcBef>
                <a:spcPts val="1200"/>
              </a:spcBef>
              <a:spcAft>
                <a:spcPts val="0"/>
              </a:spcAft>
              <a:buNone/>
            </a:pPr>
            <a:r>
              <a:rPr lang="en"/>
              <a:t>Front end : ReactJS</a:t>
            </a:r>
            <a:endParaRPr/>
          </a:p>
          <a:p>
            <a:pPr indent="0" lvl="0" marL="0" rtl="0" algn="l">
              <a:spcBef>
                <a:spcPts val="1200"/>
              </a:spcBef>
              <a:spcAft>
                <a:spcPts val="1200"/>
              </a:spcAft>
              <a:buNone/>
            </a:pPr>
            <a:r>
              <a:rPr lang="en"/>
              <a:t>DB : SQLite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 Case Diagram</a:t>
            </a:r>
            <a:endParaRPr/>
          </a:p>
        </p:txBody>
      </p:sp>
      <p:sp>
        <p:nvSpPr>
          <p:cNvPr id="76" name="Google Shape;76;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77" name="Google Shape;77;p15"/>
          <p:cNvPicPr preferRelativeResize="0"/>
          <p:nvPr/>
        </p:nvPicPr>
        <p:blipFill>
          <a:blip r:embed="rId3">
            <a:alphaModFix/>
          </a:blip>
          <a:stretch>
            <a:fillRect/>
          </a:stretch>
        </p:blipFill>
        <p:spPr>
          <a:xfrm>
            <a:off x="5345200" y="659400"/>
            <a:ext cx="3816724" cy="2146899"/>
          </a:xfrm>
          <a:prstGeom prst="rect">
            <a:avLst/>
          </a:prstGeom>
          <a:noFill/>
          <a:ln>
            <a:noFill/>
          </a:ln>
        </p:spPr>
      </p:pic>
      <p:pic>
        <p:nvPicPr>
          <p:cNvPr id="78" name="Google Shape;78;p15"/>
          <p:cNvPicPr preferRelativeResize="0"/>
          <p:nvPr/>
        </p:nvPicPr>
        <p:blipFill>
          <a:blip r:embed="rId4">
            <a:alphaModFix/>
          </a:blip>
          <a:stretch>
            <a:fillRect/>
          </a:stretch>
        </p:blipFill>
        <p:spPr>
          <a:xfrm>
            <a:off x="5449225" y="2571750"/>
            <a:ext cx="3608676" cy="1788175"/>
          </a:xfrm>
          <a:prstGeom prst="rect">
            <a:avLst/>
          </a:prstGeom>
          <a:noFill/>
          <a:ln>
            <a:noFill/>
          </a:ln>
        </p:spPr>
      </p:pic>
      <p:pic>
        <p:nvPicPr>
          <p:cNvPr id="79" name="Google Shape;79;p15"/>
          <p:cNvPicPr preferRelativeResize="0"/>
          <p:nvPr/>
        </p:nvPicPr>
        <p:blipFill>
          <a:blip r:embed="rId5">
            <a:alphaModFix/>
          </a:blip>
          <a:stretch>
            <a:fillRect/>
          </a:stretch>
        </p:blipFill>
        <p:spPr>
          <a:xfrm>
            <a:off x="846075" y="1280213"/>
            <a:ext cx="3281325" cy="31609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Description</a:t>
            </a:r>
            <a:endParaRPr/>
          </a:p>
        </p:txBody>
      </p:sp>
      <p:sp>
        <p:nvSpPr>
          <p:cNvPr id="85" name="Google Shape;8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 this use case diagram, we have one actor named "User" and six use cases those are Register, Login, Check Car Price, Create Post to Sell Car, Check own posts, and Buy Car. All these use cases are within the scope of the Website.. The arrows show the interactions between the actor and the use cases.</a:t>
            </a:r>
            <a:endParaRPr b="1" u="sng"/>
          </a:p>
          <a:p>
            <a:pPr indent="0" lvl="0" marL="0" rtl="0" algn="l">
              <a:spcBef>
                <a:spcPts val="1200"/>
              </a:spcBef>
              <a:spcAft>
                <a:spcPts val="0"/>
              </a:spcAft>
              <a:buNone/>
            </a:pPr>
            <a:r>
              <a:t/>
            </a:r>
            <a:endParaRPr b="1" u="sng"/>
          </a:p>
          <a:p>
            <a:pPr indent="0" lvl="0" marL="0" rtl="0" algn="l">
              <a:spcBef>
                <a:spcPts val="1200"/>
              </a:spcBef>
              <a:spcAft>
                <a:spcPts val="0"/>
              </a:spcAft>
              <a:buNone/>
            </a:pPr>
            <a:r>
              <a:t/>
            </a:r>
            <a:endParaRPr b="1" u="sng"/>
          </a:p>
          <a:p>
            <a:pPr indent="0" lvl="0" marL="0" rtl="0" algn="l">
              <a:spcBef>
                <a:spcPts val="1200"/>
              </a:spcBef>
              <a:spcAft>
                <a:spcPts val="0"/>
              </a:spcAft>
              <a:buNone/>
            </a:pPr>
            <a:r>
              <a:rPr b="1" lang="en" u="sng"/>
              <a:t>Actors</a:t>
            </a:r>
            <a:r>
              <a:rPr b="1" lang="en"/>
              <a:t> :</a:t>
            </a:r>
            <a:endParaRPr b="1"/>
          </a:p>
          <a:p>
            <a:pPr indent="0" lvl="0" marL="0" rtl="0" algn="l">
              <a:spcBef>
                <a:spcPts val="1200"/>
              </a:spcBef>
              <a:spcAft>
                <a:spcPts val="1200"/>
              </a:spcAft>
              <a:buNone/>
            </a:pPr>
            <a:r>
              <a:rPr lang="en"/>
              <a:t>User  : User can register, login, sell a car, buy a car, check car price prediction.</a:t>
            </a:r>
            <a:endParaRPr/>
          </a:p>
        </p:txBody>
      </p:sp>
      <p:pic>
        <p:nvPicPr>
          <p:cNvPr id="86" name="Google Shape;86;p16"/>
          <p:cNvPicPr preferRelativeResize="0"/>
          <p:nvPr/>
        </p:nvPicPr>
        <p:blipFill>
          <a:blip r:embed="rId3">
            <a:alphaModFix/>
          </a:blip>
          <a:stretch>
            <a:fillRect/>
          </a:stretch>
        </p:blipFill>
        <p:spPr>
          <a:xfrm>
            <a:off x="4995650" y="1911525"/>
            <a:ext cx="3758198" cy="24810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Description</a:t>
            </a:r>
            <a:endParaRPr/>
          </a:p>
        </p:txBody>
      </p:sp>
      <p:sp>
        <p:nvSpPr>
          <p:cNvPr id="92" name="Google Shape;92;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u="sng"/>
              <a:t>Use Cases</a:t>
            </a:r>
            <a:r>
              <a:rPr lang="en"/>
              <a:t> :</a:t>
            </a:r>
            <a:endParaRPr/>
          </a:p>
          <a:p>
            <a:pPr indent="0" lvl="0" marL="0" rtl="0" algn="l">
              <a:spcBef>
                <a:spcPts val="1200"/>
              </a:spcBef>
              <a:spcAft>
                <a:spcPts val="0"/>
              </a:spcAft>
              <a:buNone/>
            </a:pPr>
            <a:r>
              <a:rPr lang="en"/>
              <a:t>Register : User can create account in the application.</a:t>
            </a:r>
            <a:endParaRPr/>
          </a:p>
          <a:p>
            <a:pPr indent="0" lvl="0" marL="0" rtl="0" algn="l">
              <a:spcBef>
                <a:spcPts val="1200"/>
              </a:spcBef>
              <a:spcAft>
                <a:spcPts val="0"/>
              </a:spcAft>
              <a:buNone/>
            </a:pPr>
            <a:r>
              <a:rPr lang="en"/>
              <a:t>Login : User can login to his account.</a:t>
            </a:r>
            <a:endParaRPr/>
          </a:p>
          <a:p>
            <a:pPr indent="0" lvl="0" marL="0" rtl="0" algn="l">
              <a:spcBef>
                <a:spcPts val="1200"/>
              </a:spcBef>
              <a:spcAft>
                <a:spcPts val="0"/>
              </a:spcAft>
              <a:buNone/>
            </a:pPr>
            <a:r>
              <a:rPr lang="en"/>
              <a:t>Car price : User can predict the price of his car to make decision.</a:t>
            </a:r>
            <a:endParaRPr/>
          </a:p>
          <a:p>
            <a:pPr indent="0" lvl="0" marL="0" rtl="0" algn="l">
              <a:spcBef>
                <a:spcPts val="1200"/>
              </a:spcBef>
              <a:spcAft>
                <a:spcPts val="0"/>
              </a:spcAft>
              <a:buNone/>
            </a:pPr>
            <a:r>
              <a:rPr lang="en"/>
              <a:t>Create a post to sell car : User can post an ad to sell his car.</a:t>
            </a:r>
            <a:endParaRPr/>
          </a:p>
          <a:p>
            <a:pPr indent="0" lvl="0" marL="0" rtl="0" algn="l">
              <a:spcBef>
                <a:spcPts val="1200"/>
              </a:spcBef>
              <a:spcAft>
                <a:spcPts val="0"/>
              </a:spcAft>
              <a:buNone/>
            </a:pPr>
            <a:r>
              <a:rPr lang="en"/>
              <a:t>Check own post : User can manage his posts.</a:t>
            </a:r>
            <a:endParaRPr/>
          </a:p>
          <a:p>
            <a:pPr indent="0" lvl="0" marL="0" rtl="0" algn="l">
              <a:spcBef>
                <a:spcPts val="1200"/>
              </a:spcBef>
              <a:spcAft>
                <a:spcPts val="1200"/>
              </a:spcAft>
              <a:buNone/>
            </a:pPr>
            <a:r>
              <a:rPr lang="en"/>
              <a:t>Buy Car : User has an option to check the posts and buy a car.</a:t>
            </a:r>
            <a:endParaRPr/>
          </a:p>
        </p:txBody>
      </p:sp>
      <p:pic>
        <p:nvPicPr>
          <p:cNvPr id="93" name="Google Shape;93;p17"/>
          <p:cNvPicPr preferRelativeResize="0"/>
          <p:nvPr/>
        </p:nvPicPr>
        <p:blipFill>
          <a:blip r:embed="rId3">
            <a:alphaModFix/>
          </a:blip>
          <a:stretch>
            <a:fillRect/>
          </a:stretch>
        </p:blipFill>
        <p:spPr>
          <a:xfrm>
            <a:off x="5469075" y="445025"/>
            <a:ext cx="3618875" cy="15832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Activity Diagram</a:t>
            </a:r>
            <a:endParaRPr/>
          </a:p>
        </p:txBody>
      </p:sp>
      <p:sp>
        <p:nvSpPr>
          <p:cNvPr id="99" name="Google Shape;99;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00" name="Google Shape;100;p18"/>
          <p:cNvPicPr preferRelativeResize="0"/>
          <p:nvPr/>
        </p:nvPicPr>
        <p:blipFill>
          <a:blip r:embed="rId3">
            <a:alphaModFix/>
          </a:blip>
          <a:stretch>
            <a:fillRect/>
          </a:stretch>
        </p:blipFill>
        <p:spPr>
          <a:xfrm>
            <a:off x="311700" y="1152475"/>
            <a:ext cx="4121425" cy="3658325"/>
          </a:xfrm>
          <a:prstGeom prst="rect">
            <a:avLst/>
          </a:prstGeom>
          <a:noFill/>
          <a:ln>
            <a:noFill/>
          </a:ln>
        </p:spPr>
      </p:pic>
      <p:pic>
        <p:nvPicPr>
          <p:cNvPr id="101" name="Google Shape;101;p18"/>
          <p:cNvPicPr preferRelativeResize="0"/>
          <p:nvPr/>
        </p:nvPicPr>
        <p:blipFill>
          <a:blip r:embed="rId4">
            <a:alphaModFix/>
          </a:blip>
          <a:stretch>
            <a:fillRect/>
          </a:stretch>
        </p:blipFill>
        <p:spPr>
          <a:xfrm>
            <a:off x="4639950" y="1133788"/>
            <a:ext cx="3930950" cy="3695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Activity Diagram (cont’d)</a:t>
            </a:r>
            <a:endParaRPr/>
          </a:p>
        </p:txBody>
      </p:sp>
      <p:sp>
        <p:nvSpPr>
          <p:cNvPr id="107" name="Google Shape;107;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08" name="Google Shape;108;p19"/>
          <p:cNvPicPr preferRelativeResize="0"/>
          <p:nvPr/>
        </p:nvPicPr>
        <p:blipFill>
          <a:blip r:embed="rId3">
            <a:alphaModFix/>
          </a:blip>
          <a:stretch>
            <a:fillRect/>
          </a:stretch>
        </p:blipFill>
        <p:spPr>
          <a:xfrm>
            <a:off x="311700" y="1152475"/>
            <a:ext cx="3844725" cy="3416400"/>
          </a:xfrm>
          <a:prstGeom prst="rect">
            <a:avLst/>
          </a:prstGeom>
          <a:noFill/>
          <a:ln>
            <a:noFill/>
          </a:ln>
        </p:spPr>
      </p:pic>
      <p:pic>
        <p:nvPicPr>
          <p:cNvPr id="109" name="Google Shape;109;p19"/>
          <p:cNvPicPr preferRelativeResize="0"/>
          <p:nvPr/>
        </p:nvPicPr>
        <p:blipFill>
          <a:blip r:embed="rId4">
            <a:alphaModFix/>
          </a:blip>
          <a:stretch>
            <a:fillRect/>
          </a:stretch>
        </p:blipFill>
        <p:spPr>
          <a:xfrm>
            <a:off x="3419050" y="1152475"/>
            <a:ext cx="2671812" cy="3416401"/>
          </a:xfrm>
          <a:prstGeom prst="rect">
            <a:avLst/>
          </a:prstGeom>
          <a:noFill/>
          <a:ln>
            <a:noFill/>
          </a:ln>
        </p:spPr>
      </p:pic>
      <p:pic>
        <p:nvPicPr>
          <p:cNvPr id="110" name="Google Shape;110;p19"/>
          <p:cNvPicPr preferRelativeResize="0"/>
          <p:nvPr/>
        </p:nvPicPr>
        <p:blipFill>
          <a:blip r:embed="rId5">
            <a:alphaModFix/>
          </a:blip>
          <a:stretch>
            <a:fillRect/>
          </a:stretch>
        </p:blipFill>
        <p:spPr>
          <a:xfrm>
            <a:off x="6090850" y="1152475"/>
            <a:ext cx="2741451" cy="3416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Domain Model Diagram</a:t>
            </a:r>
            <a:endParaRPr/>
          </a:p>
        </p:txBody>
      </p:sp>
      <p:sp>
        <p:nvSpPr>
          <p:cNvPr id="116" name="Google Shape;116;p20"/>
          <p:cNvSpPr txBox="1"/>
          <p:nvPr>
            <p:ph idx="1" type="body"/>
          </p:nvPr>
        </p:nvSpPr>
        <p:spPr>
          <a:xfrm>
            <a:off x="311700" y="1152475"/>
            <a:ext cx="4881000" cy="3416400"/>
          </a:xfrm>
          <a:prstGeom prst="rect">
            <a:avLst/>
          </a:prstGeom>
        </p:spPr>
        <p:txBody>
          <a:bodyPr anchorCtr="0" anchor="t" bIns="91425" lIns="91425" spcFirstLastPara="1" rIns="91425" wrap="square" tIns="91425">
            <a:normAutofit fontScale="85000" lnSpcReduction="20000"/>
          </a:bodyPr>
          <a:lstStyle/>
          <a:p>
            <a:pPr indent="0" lvl="0" marL="0" rtl="0" algn="just">
              <a:spcBef>
                <a:spcPts val="0"/>
              </a:spcBef>
              <a:spcAft>
                <a:spcPts val="0"/>
              </a:spcAft>
              <a:buNone/>
            </a:pPr>
            <a:r>
              <a:rPr lang="en"/>
              <a:t>The User class represents a user of the system.</a:t>
            </a:r>
            <a:endParaRPr/>
          </a:p>
          <a:p>
            <a:pPr indent="0" lvl="0" marL="0" rtl="0" algn="just">
              <a:spcBef>
                <a:spcPts val="1200"/>
              </a:spcBef>
              <a:spcAft>
                <a:spcPts val="0"/>
              </a:spcAft>
              <a:buNone/>
            </a:pPr>
            <a:r>
              <a:rPr lang="en"/>
              <a:t>The Car class represents a car that can be bought or sold on the system. The Car class is also associated with the Post class through a one-to-many relationship, meaning that each post can be associated with one car, but a car can be associated with many posts.</a:t>
            </a:r>
            <a:endParaRPr/>
          </a:p>
          <a:p>
            <a:pPr indent="0" lvl="0" marL="0" rtl="0" algn="just">
              <a:spcBef>
                <a:spcPts val="1200"/>
              </a:spcBef>
              <a:spcAft>
                <a:spcPts val="0"/>
              </a:spcAft>
              <a:buNone/>
            </a:pPr>
            <a:r>
              <a:rPr lang="en"/>
              <a:t>The Post class represents a post that a user can create to sell a car on the system.The Post class is also associated with the User class through a one-to-many relationship, meaning that each post can be associated with one user, but a user can create many posts. </a:t>
            </a:r>
            <a:endParaRPr/>
          </a:p>
          <a:p>
            <a:pPr indent="0" lvl="0" marL="0" rtl="0" algn="just">
              <a:spcBef>
                <a:spcPts val="1200"/>
              </a:spcBef>
              <a:spcAft>
                <a:spcPts val="1200"/>
              </a:spcAft>
              <a:buNone/>
            </a:pPr>
            <a:r>
              <a:rPr lang="en"/>
              <a:t>The SellACar class represents the overall system.</a:t>
            </a:r>
            <a:endParaRPr/>
          </a:p>
        </p:txBody>
      </p:sp>
      <p:pic>
        <p:nvPicPr>
          <p:cNvPr id="117" name="Google Shape;117;p20"/>
          <p:cNvPicPr preferRelativeResize="0"/>
          <p:nvPr/>
        </p:nvPicPr>
        <p:blipFill>
          <a:blip r:embed="rId3">
            <a:alphaModFix/>
          </a:blip>
          <a:stretch>
            <a:fillRect/>
          </a:stretch>
        </p:blipFill>
        <p:spPr>
          <a:xfrm>
            <a:off x="5278375" y="926200"/>
            <a:ext cx="3713224" cy="3642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Diagram</a:t>
            </a:r>
            <a:endParaRPr/>
          </a:p>
        </p:txBody>
      </p:sp>
      <p:sp>
        <p:nvSpPr>
          <p:cNvPr id="123" name="Google Shape;123;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4" name="Google Shape;124;p21"/>
          <p:cNvPicPr preferRelativeResize="0"/>
          <p:nvPr/>
        </p:nvPicPr>
        <p:blipFill>
          <a:blip r:embed="rId3">
            <a:alphaModFix/>
          </a:blip>
          <a:stretch>
            <a:fillRect/>
          </a:stretch>
        </p:blipFill>
        <p:spPr>
          <a:xfrm>
            <a:off x="953175" y="1090725"/>
            <a:ext cx="6699125" cy="38331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